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</p:sldIdLst>
  <p:sldSz cx="3959225" cy="28797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66AC"/>
    <a:srgbClr val="FFFFFF"/>
    <a:srgbClr val="376EB0"/>
    <a:srgbClr val="2C66AC"/>
    <a:srgbClr val="F2F7F8"/>
    <a:srgbClr val="2B65AB"/>
    <a:srgbClr val="E6E6E6"/>
    <a:srgbClr val="C10303"/>
    <a:srgbClr val="C00000"/>
    <a:srgbClr val="7C7C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261" d="100"/>
          <a:sy n="261" d="100"/>
        </p:scale>
        <p:origin x="1806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6942" y="471289"/>
            <a:ext cx="3365341" cy="1002571"/>
          </a:xfrm>
        </p:spPr>
        <p:txBody>
          <a:bodyPr anchor="b"/>
          <a:lstStyle>
            <a:lvl1pPr algn="ctr">
              <a:defRPr sz="251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4903" y="1512522"/>
            <a:ext cx="2969419" cy="695267"/>
          </a:xfrm>
        </p:spPr>
        <p:txBody>
          <a:bodyPr/>
          <a:lstStyle>
            <a:lvl1pPr marL="0" indent="0" algn="ctr">
              <a:buNone/>
              <a:defRPr sz="1008"/>
            </a:lvl1pPr>
            <a:lvl2pPr marL="191978" indent="0" algn="ctr">
              <a:buNone/>
              <a:defRPr sz="840"/>
            </a:lvl2pPr>
            <a:lvl3pPr marL="383957" indent="0" algn="ctr">
              <a:buNone/>
              <a:defRPr sz="756"/>
            </a:lvl3pPr>
            <a:lvl4pPr marL="575935" indent="0" algn="ctr">
              <a:buNone/>
              <a:defRPr sz="672"/>
            </a:lvl4pPr>
            <a:lvl5pPr marL="767913" indent="0" algn="ctr">
              <a:buNone/>
              <a:defRPr sz="672"/>
            </a:lvl5pPr>
            <a:lvl6pPr marL="959891" indent="0" algn="ctr">
              <a:buNone/>
              <a:defRPr sz="672"/>
            </a:lvl6pPr>
            <a:lvl7pPr marL="1151870" indent="0" algn="ctr">
              <a:buNone/>
              <a:defRPr sz="672"/>
            </a:lvl7pPr>
            <a:lvl8pPr marL="1343848" indent="0" algn="ctr">
              <a:buNone/>
              <a:defRPr sz="672"/>
            </a:lvl8pPr>
            <a:lvl9pPr marL="1535826" indent="0" algn="ctr">
              <a:buNone/>
              <a:defRPr sz="672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7895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1239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33321" y="153319"/>
            <a:ext cx="853708" cy="244043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2197" y="153319"/>
            <a:ext cx="2511633" cy="24404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7548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0961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135" y="717932"/>
            <a:ext cx="3414832" cy="1197885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135" y="1927150"/>
            <a:ext cx="3414832" cy="629940"/>
          </a:xfrm>
        </p:spPr>
        <p:txBody>
          <a:bodyPr/>
          <a:lstStyle>
            <a:lvl1pPr marL="0" indent="0">
              <a:buNone/>
              <a:defRPr sz="1008">
                <a:solidFill>
                  <a:schemeClr val="tx1"/>
                </a:solidFill>
              </a:defRPr>
            </a:lvl1pPr>
            <a:lvl2pPr marL="191978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2pPr>
            <a:lvl3pPr marL="383957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3pPr>
            <a:lvl4pPr marL="575935" indent="0">
              <a:buNone/>
              <a:defRPr sz="672">
                <a:solidFill>
                  <a:schemeClr val="tx1">
                    <a:tint val="75000"/>
                  </a:schemeClr>
                </a:solidFill>
              </a:defRPr>
            </a:lvl4pPr>
            <a:lvl5pPr marL="767913" indent="0">
              <a:buNone/>
              <a:defRPr sz="672">
                <a:solidFill>
                  <a:schemeClr val="tx1">
                    <a:tint val="75000"/>
                  </a:schemeClr>
                </a:solidFill>
              </a:defRPr>
            </a:lvl5pPr>
            <a:lvl6pPr marL="959891" indent="0">
              <a:buNone/>
              <a:defRPr sz="672">
                <a:solidFill>
                  <a:schemeClr val="tx1">
                    <a:tint val="75000"/>
                  </a:schemeClr>
                </a:solidFill>
              </a:defRPr>
            </a:lvl6pPr>
            <a:lvl7pPr marL="1151870" indent="0">
              <a:buNone/>
              <a:defRPr sz="672">
                <a:solidFill>
                  <a:schemeClr val="tx1">
                    <a:tint val="75000"/>
                  </a:schemeClr>
                </a:solidFill>
              </a:defRPr>
            </a:lvl7pPr>
            <a:lvl8pPr marL="1343848" indent="0">
              <a:buNone/>
              <a:defRPr sz="672">
                <a:solidFill>
                  <a:schemeClr val="tx1">
                    <a:tint val="75000"/>
                  </a:schemeClr>
                </a:solidFill>
              </a:defRPr>
            </a:lvl8pPr>
            <a:lvl9pPr marL="1535826" indent="0">
              <a:buNone/>
              <a:defRPr sz="6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5663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2197" y="766593"/>
            <a:ext cx="1682671" cy="18271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04357" y="766593"/>
            <a:ext cx="1682671" cy="182715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460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712" y="153319"/>
            <a:ext cx="3414832" cy="55661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713" y="705933"/>
            <a:ext cx="1674937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2713" y="1051899"/>
            <a:ext cx="1674937" cy="154718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04358" y="705933"/>
            <a:ext cx="1683186" cy="345967"/>
          </a:xfrm>
        </p:spPr>
        <p:txBody>
          <a:bodyPr anchor="b"/>
          <a:lstStyle>
            <a:lvl1pPr marL="0" indent="0">
              <a:buNone/>
              <a:defRPr sz="1008" b="1"/>
            </a:lvl1pPr>
            <a:lvl2pPr marL="191978" indent="0">
              <a:buNone/>
              <a:defRPr sz="840" b="1"/>
            </a:lvl2pPr>
            <a:lvl3pPr marL="383957" indent="0">
              <a:buNone/>
              <a:defRPr sz="756" b="1"/>
            </a:lvl3pPr>
            <a:lvl4pPr marL="575935" indent="0">
              <a:buNone/>
              <a:defRPr sz="672" b="1"/>
            </a:lvl4pPr>
            <a:lvl5pPr marL="767913" indent="0">
              <a:buNone/>
              <a:defRPr sz="672" b="1"/>
            </a:lvl5pPr>
            <a:lvl6pPr marL="959891" indent="0">
              <a:buNone/>
              <a:defRPr sz="672" b="1"/>
            </a:lvl6pPr>
            <a:lvl7pPr marL="1151870" indent="0">
              <a:buNone/>
              <a:defRPr sz="672" b="1"/>
            </a:lvl7pPr>
            <a:lvl8pPr marL="1343848" indent="0">
              <a:buNone/>
              <a:defRPr sz="672" b="1"/>
            </a:lvl8pPr>
            <a:lvl9pPr marL="1535826" indent="0">
              <a:buNone/>
              <a:defRPr sz="67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04358" y="1051899"/>
            <a:ext cx="1683186" cy="154718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1368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6566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0789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712" y="191982"/>
            <a:ext cx="1276953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3186" y="414628"/>
            <a:ext cx="2004358" cy="2046471"/>
          </a:xfrm>
        </p:spPr>
        <p:txBody>
          <a:bodyPr/>
          <a:lstStyle>
            <a:lvl1pPr>
              <a:defRPr sz="1344"/>
            </a:lvl1pPr>
            <a:lvl2pPr>
              <a:defRPr sz="1176"/>
            </a:lvl2pPr>
            <a:lvl3pPr>
              <a:defRPr sz="1008"/>
            </a:lvl3pPr>
            <a:lvl4pPr>
              <a:defRPr sz="840"/>
            </a:lvl4pPr>
            <a:lvl5pPr>
              <a:defRPr sz="840"/>
            </a:lvl5pPr>
            <a:lvl6pPr>
              <a:defRPr sz="840"/>
            </a:lvl6pPr>
            <a:lvl7pPr>
              <a:defRPr sz="840"/>
            </a:lvl7pPr>
            <a:lvl8pPr>
              <a:defRPr sz="840"/>
            </a:lvl8pPr>
            <a:lvl9pPr>
              <a:defRPr sz="84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2712" y="863918"/>
            <a:ext cx="1276953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8009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712" y="191982"/>
            <a:ext cx="1276953" cy="671936"/>
          </a:xfrm>
        </p:spPr>
        <p:txBody>
          <a:bodyPr anchor="b"/>
          <a:lstStyle>
            <a:lvl1pPr>
              <a:defRPr sz="1344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83186" y="414628"/>
            <a:ext cx="2004358" cy="2046471"/>
          </a:xfrm>
        </p:spPr>
        <p:txBody>
          <a:bodyPr anchor="t"/>
          <a:lstStyle>
            <a:lvl1pPr marL="0" indent="0">
              <a:buNone/>
              <a:defRPr sz="1344"/>
            </a:lvl1pPr>
            <a:lvl2pPr marL="191978" indent="0">
              <a:buNone/>
              <a:defRPr sz="1176"/>
            </a:lvl2pPr>
            <a:lvl3pPr marL="383957" indent="0">
              <a:buNone/>
              <a:defRPr sz="1008"/>
            </a:lvl3pPr>
            <a:lvl4pPr marL="575935" indent="0">
              <a:buNone/>
              <a:defRPr sz="840"/>
            </a:lvl4pPr>
            <a:lvl5pPr marL="767913" indent="0">
              <a:buNone/>
              <a:defRPr sz="840"/>
            </a:lvl5pPr>
            <a:lvl6pPr marL="959891" indent="0">
              <a:buNone/>
              <a:defRPr sz="840"/>
            </a:lvl6pPr>
            <a:lvl7pPr marL="1151870" indent="0">
              <a:buNone/>
              <a:defRPr sz="840"/>
            </a:lvl7pPr>
            <a:lvl8pPr marL="1343848" indent="0">
              <a:buNone/>
              <a:defRPr sz="840"/>
            </a:lvl8pPr>
            <a:lvl9pPr marL="1535826" indent="0">
              <a:buNone/>
              <a:defRPr sz="84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2712" y="863918"/>
            <a:ext cx="1276953" cy="1600514"/>
          </a:xfrm>
        </p:spPr>
        <p:txBody>
          <a:bodyPr/>
          <a:lstStyle>
            <a:lvl1pPr marL="0" indent="0">
              <a:buNone/>
              <a:defRPr sz="672"/>
            </a:lvl1pPr>
            <a:lvl2pPr marL="191978" indent="0">
              <a:buNone/>
              <a:defRPr sz="588"/>
            </a:lvl2pPr>
            <a:lvl3pPr marL="383957" indent="0">
              <a:buNone/>
              <a:defRPr sz="504"/>
            </a:lvl3pPr>
            <a:lvl4pPr marL="575935" indent="0">
              <a:buNone/>
              <a:defRPr sz="420"/>
            </a:lvl4pPr>
            <a:lvl5pPr marL="767913" indent="0">
              <a:buNone/>
              <a:defRPr sz="420"/>
            </a:lvl5pPr>
            <a:lvl6pPr marL="959891" indent="0">
              <a:buNone/>
              <a:defRPr sz="420"/>
            </a:lvl6pPr>
            <a:lvl7pPr marL="1151870" indent="0">
              <a:buNone/>
              <a:defRPr sz="420"/>
            </a:lvl7pPr>
            <a:lvl8pPr marL="1343848" indent="0">
              <a:buNone/>
              <a:defRPr sz="420"/>
            </a:lvl8pPr>
            <a:lvl9pPr marL="1535826" indent="0">
              <a:buNone/>
              <a:defRPr sz="42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80825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2197" y="153319"/>
            <a:ext cx="3414832" cy="556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197" y="766593"/>
            <a:ext cx="3414832" cy="1827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2197" y="2669079"/>
            <a:ext cx="890826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C8209-9ADE-4AD6-9A7F-0AFF5BDF5613}" type="datetimeFigureOut">
              <a:rPr lang="de-DE" smtClean="0"/>
              <a:t>14.04.2022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11494" y="2669079"/>
            <a:ext cx="1336238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96202" y="2669079"/>
            <a:ext cx="890826" cy="1533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2DE53-6923-4E52-9CDD-AB3D5D9F8F83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6315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3957" rtl="0" eaLnBrk="1" latinLnBrk="0" hangingPunct="1">
        <a:lnSpc>
          <a:spcPct val="90000"/>
        </a:lnSpc>
        <a:spcBef>
          <a:spcPct val="0"/>
        </a:spcBef>
        <a:buNone/>
        <a:defRPr sz="18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989" indent="-95989" algn="l" defTabSz="383957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176" kern="1200">
          <a:solidFill>
            <a:schemeClr val="tx1"/>
          </a:solidFill>
          <a:latin typeface="+mn-lt"/>
          <a:ea typeface="+mn-ea"/>
          <a:cs typeface="+mn-cs"/>
        </a:defRPr>
      </a:lvl1pPr>
      <a:lvl2pPr marL="28796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2pPr>
      <a:lvl3pPr marL="479946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3pPr>
      <a:lvl4pPr marL="671924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863902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1055881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247859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439837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631815" indent="-95989" algn="l" defTabSz="383957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1pPr>
      <a:lvl2pPr marL="19197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2pPr>
      <a:lvl3pPr marL="383957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3pPr>
      <a:lvl4pPr marL="575935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4pPr>
      <a:lvl5pPr marL="767913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5pPr>
      <a:lvl6pPr marL="959891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6pPr>
      <a:lvl7pPr marL="1151870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7pPr>
      <a:lvl8pPr marL="1343848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8pPr>
      <a:lvl9pPr marL="1535826" algn="l" defTabSz="383957" rtl="0" eaLnBrk="1" latinLnBrk="0" hangingPunct="1">
        <a:defRPr sz="7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9D742135-F675-4B00-9F3E-E0D587B6E64D}"/>
              </a:ext>
            </a:extLst>
          </p:cNvPr>
          <p:cNvGrpSpPr/>
          <p:nvPr/>
        </p:nvGrpSpPr>
        <p:grpSpPr>
          <a:xfrm>
            <a:off x="9513" y="65881"/>
            <a:ext cx="2628573" cy="2747961"/>
            <a:chOff x="1632523" y="4312425"/>
            <a:chExt cx="1529349" cy="903388"/>
          </a:xfrm>
          <a:gradFill flip="none" rotWithShape="1">
            <a:gsLst>
              <a:gs pos="0">
                <a:srgbClr val="2B65AB"/>
              </a:gs>
              <a:gs pos="97000">
                <a:srgbClr val="F2F7F8"/>
              </a:gs>
            </a:gsLst>
            <a:lin ang="10800000" scaled="1"/>
            <a:tileRect/>
          </a:gradFill>
        </p:grpSpPr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68585726-69C5-4EB7-ACFB-2548B80874BF}"/>
                </a:ext>
              </a:extLst>
            </p:cNvPr>
            <p:cNvSpPr/>
            <p:nvPr/>
          </p:nvSpPr>
          <p:spPr>
            <a:xfrm rot="5400000">
              <a:off x="1716380" y="4228568"/>
              <a:ext cx="903388" cy="1071101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0" name="Gleichschenkliges Dreieck 29">
              <a:extLst>
                <a:ext uri="{FF2B5EF4-FFF2-40B4-BE49-F238E27FC236}">
                  <a16:creationId xmlns:a16="http://schemas.microsoft.com/office/drawing/2014/main" id="{B3888BFC-E803-4600-BE24-4CDB3182AB2C}"/>
                </a:ext>
              </a:extLst>
            </p:cNvPr>
            <p:cNvSpPr/>
            <p:nvPr/>
          </p:nvSpPr>
          <p:spPr>
            <a:xfrm rot="5400000">
              <a:off x="2487862" y="4541804"/>
              <a:ext cx="881207" cy="46681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</p:grp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AA09FC9B-84D9-47F0-9BAB-7AFDD82368C7}"/>
              </a:ext>
            </a:extLst>
          </p:cNvPr>
          <p:cNvGrpSpPr/>
          <p:nvPr/>
        </p:nvGrpSpPr>
        <p:grpSpPr>
          <a:xfrm>
            <a:off x="1256380" y="316101"/>
            <a:ext cx="1289761" cy="960913"/>
            <a:chOff x="1367083" y="-37120"/>
            <a:chExt cx="1289761" cy="960913"/>
          </a:xfrm>
        </p:grpSpPr>
        <p:sp>
          <p:nvSpPr>
            <p:cNvPr id="59" name="Rechteck 58">
              <a:extLst>
                <a:ext uri="{FF2B5EF4-FFF2-40B4-BE49-F238E27FC236}">
                  <a16:creationId xmlns:a16="http://schemas.microsoft.com/office/drawing/2014/main" id="{4C2BE614-6E83-45F0-9CF4-BD04D5B9331A}"/>
                </a:ext>
              </a:extLst>
            </p:cNvPr>
            <p:cNvSpPr/>
            <p:nvPr/>
          </p:nvSpPr>
          <p:spPr>
            <a:xfrm>
              <a:off x="1367083" y="-22630"/>
              <a:ext cx="1269779" cy="946423"/>
            </a:xfrm>
            <a:prstGeom prst="rect">
              <a:avLst/>
            </a:prstGeom>
            <a:solidFill>
              <a:srgbClr val="376EB0">
                <a:alpha val="37000"/>
              </a:srgbClr>
            </a:solidFill>
            <a:ln w="9525">
              <a:solidFill>
                <a:srgbClr val="2C66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sz="1000" dirty="0">
                <a:solidFill>
                  <a:schemeClr val="tx1"/>
                </a:solidFill>
              </a:endParaRPr>
            </a:p>
          </p:txBody>
        </p:sp>
        <p:pic>
          <p:nvPicPr>
            <p:cNvPr id="53" name="Grafik 52" descr="Ein Bild, das drinnen enthält.&#10;&#10;Automatisch generierte Beschreibung">
              <a:extLst>
                <a:ext uri="{FF2B5EF4-FFF2-40B4-BE49-F238E27FC236}">
                  <a16:creationId xmlns:a16="http://schemas.microsoft.com/office/drawing/2014/main" id="{35F15060-B7BA-4721-B753-DD6383A51C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545" t="42844" r="22941" b="31520"/>
            <a:stretch/>
          </p:blipFill>
          <p:spPr>
            <a:xfrm>
              <a:off x="1413361" y="491225"/>
              <a:ext cx="1191433" cy="395294"/>
            </a:xfrm>
            <a:prstGeom prst="rect">
              <a:avLst/>
            </a:prstGeom>
            <a:effectLst>
              <a:softEdge rad="0"/>
            </a:effectLst>
          </p:spPr>
        </p:pic>
        <p:sp>
          <p:nvSpPr>
            <p:cNvPr id="61" name="Textfeld 60">
              <a:extLst>
                <a:ext uri="{FF2B5EF4-FFF2-40B4-BE49-F238E27FC236}">
                  <a16:creationId xmlns:a16="http://schemas.microsoft.com/office/drawing/2014/main" id="{80EEF578-7D74-4C3C-8C19-EA2177DEFA94}"/>
                </a:ext>
              </a:extLst>
            </p:cNvPr>
            <p:cNvSpPr txBox="1"/>
            <p:nvPr/>
          </p:nvSpPr>
          <p:spPr>
            <a:xfrm>
              <a:off x="1389369" y="-37120"/>
              <a:ext cx="1267475" cy="5770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1050" dirty="0">
                  <a:solidFill>
                    <a:schemeClr val="tx1"/>
                  </a:solidFill>
                </a:rPr>
                <a:t>High throughput ex vivo combination assay</a:t>
              </a:r>
            </a:p>
          </p:txBody>
        </p:sp>
      </p:grpSp>
      <p:grpSp>
        <p:nvGrpSpPr>
          <p:cNvPr id="92" name="Gruppieren 91">
            <a:extLst>
              <a:ext uri="{FF2B5EF4-FFF2-40B4-BE49-F238E27FC236}">
                <a16:creationId xmlns:a16="http://schemas.microsoft.com/office/drawing/2014/main" id="{50BBE1A1-BCDB-4A95-8B4A-8BC4D9DABEAD}"/>
              </a:ext>
            </a:extLst>
          </p:cNvPr>
          <p:cNvGrpSpPr/>
          <p:nvPr/>
        </p:nvGrpSpPr>
        <p:grpSpPr>
          <a:xfrm>
            <a:off x="-49898" y="294641"/>
            <a:ext cx="1259231" cy="984925"/>
            <a:chOff x="-515075" y="172400"/>
            <a:chExt cx="1259231" cy="984925"/>
          </a:xfrm>
        </p:grpSpPr>
        <p:sp>
          <p:nvSpPr>
            <p:cNvPr id="70" name="Legende: mit Pfeil nach rechts 69">
              <a:extLst>
                <a:ext uri="{FF2B5EF4-FFF2-40B4-BE49-F238E27FC236}">
                  <a16:creationId xmlns:a16="http://schemas.microsoft.com/office/drawing/2014/main" id="{8924160B-265D-4B8E-A0CE-AAAC3E6FE3E6}"/>
                </a:ext>
              </a:extLst>
            </p:cNvPr>
            <p:cNvSpPr/>
            <p:nvPr/>
          </p:nvSpPr>
          <p:spPr>
            <a:xfrm>
              <a:off x="-453360" y="206012"/>
              <a:ext cx="1177431" cy="924373"/>
            </a:xfrm>
            <a:prstGeom prst="rightArrowCallout">
              <a:avLst>
                <a:gd name="adj1" fmla="val 100000"/>
                <a:gd name="adj2" fmla="val 50000"/>
                <a:gd name="adj3" fmla="val 9952"/>
                <a:gd name="adj4" fmla="val 90318"/>
              </a:avLst>
            </a:prstGeom>
            <a:solidFill>
              <a:srgbClr val="376EB0">
                <a:alpha val="37000"/>
              </a:srgbClr>
            </a:solidFill>
            <a:ln w="9525">
              <a:solidFill>
                <a:srgbClr val="2C66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sz="1000" dirty="0">
                <a:solidFill>
                  <a:schemeClr val="tx1"/>
                </a:solidFill>
              </a:endParaRPr>
            </a:p>
          </p:txBody>
        </p:sp>
        <p:grpSp>
          <p:nvGrpSpPr>
            <p:cNvPr id="27" name="Gruppieren 26">
              <a:extLst>
                <a:ext uri="{FF2B5EF4-FFF2-40B4-BE49-F238E27FC236}">
                  <a16:creationId xmlns:a16="http://schemas.microsoft.com/office/drawing/2014/main" id="{3B940972-39B6-4EF9-867D-B3C32E416E02}"/>
                </a:ext>
              </a:extLst>
            </p:cNvPr>
            <p:cNvGrpSpPr/>
            <p:nvPr/>
          </p:nvGrpSpPr>
          <p:grpSpPr>
            <a:xfrm rot="1515701">
              <a:off x="-149483" y="340634"/>
              <a:ext cx="489007" cy="327735"/>
              <a:chOff x="1227387" y="749967"/>
              <a:chExt cx="2066281" cy="1384834"/>
            </a:xfrm>
          </p:grpSpPr>
          <p:grpSp>
            <p:nvGrpSpPr>
              <p:cNvPr id="11" name="Gruppieren 10">
                <a:extLst>
                  <a:ext uri="{FF2B5EF4-FFF2-40B4-BE49-F238E27FC236}">
                    <a16:creationId xmlns:a16="http://schemas.microsoft.com/office/drawing/2014/main" id="{D170766A-09B1-42CF-91ED-70EE78834890}"/>
                  </a:ext>
                </a:extLst>
              </p:cNvPr>
              <p:cNvGrpSpPr/>
              <p:nvPr/>
            </p:nvGrpSpPr>
            <p:grpSpPr>
              <a:xfrm>
                <a:off x="2297864" y="749967"/>
                <a:ext cx="533400" cy="537210"/>
                <a:chOff x="920115" y="1183005"/>
                <a:chExt cx="533400" cy="537210"/>
              </a:xfrm>
            </p:grpSpPr>
            <p:sp>
              <p:nvSpPr>
                <p:cNvPr id="7" name="Ellipse 6">
                  <a:extLst>
                    <a:ext uri="{FF2B5EF4-FFF2-40B4-BE49-F238E27FC236}">
                      <a16:creationId xmlns:a16="http://schemas.microsoft.com/office/drawing/2014/main" id="{659A247F-60FC-4DE7-98FD-EF9D3C64DB33}"/>
                    </a:ext>
                  </a:extLst>
                </p:cNvPr>
                <p:cNvSpPr/>
                <p:nvPr/>
              </p:nvSpPr>
              <p:spPr>
                <a:xfrm>
                  <a:off x="920115" y="1183005"/>
                  <a:ext cx="533400" cy="537210"/>
                </a:xfrm>
                <a:prstGeom prst="ellipse">
                  <a:avLst/>
                </a:prstGeom>
                <a:solidFill>
                  <a:srgbClr val="AE89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  <p:sp>
              <p:nvSpPr>
                <p:cNvPr id="4" name="Ellipse 3">
                  <a:extLst>
                    <a:ext uri="{FF2B5EF4-FFF2-40B4-BE49-F238E27FC236}">
                      <a16:creationId xmlns:a16="http://schemas.microsoft.com/office/drawing/2014/main" id="{8E12E37D-26C9-483A-860B-C9C7E5C3C232}"/>
                    </a:ext>
                  </a:extLst>
                </p:cNvPr>
                <p:cNvSpPr/>
                <p:nvPr/>
              </p:nvSpPr>
              <p:spPr>
                <a:xfrm>
                  <a:off x="936223" y="1188402"/>
                  <a:ext cx="470704" cy="474562"/>
                </a:xfrm>
                <a:prstGeom prst="ellipse">
                  <a:avLst/>
                </a:prstGeom>
                <a:solidFill>
                  <a:srgbClr val="7530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</p:grpSp>
          <p:grpSp>
            <p:nvGrpSpPr>
              <p:cNvPr id="12" name="Gruppieren 11">
                <a:extLst>
                  <a:ext uri="{FF2B5EF4-FFF2-40B4-BE49-F238E27FC236}">
                    <a16:creationId xmlns:a16="http://schemas.microsoft.com/office/drawing/2014/main" id="{4B842338-7C30-45F1-842B-CD24015CCD1C}"/>
                  </a:ext>
                </a:extLst>
              </p:cNvPr>
              <p:cNvGrpSpPr/>
              <p:nvPr/>
            </p:nvGrpSpPr>
            <p:grpSpPr>
              <a:xfrm>
                <a:off x="1729137" y="1026726"/>
                <a:ext cx="533400" cy="537210"/>
                <a:chOff x="920115" y="1183005"/>
                <a:chExt cx="533400" cy="537210"/>
              </a:xfrm>
            </p:grpSpPr>
            <p:sp>
              <p:nvSpPr>
                <p:cNvPr id="13" name="Ellipse 12">
                  <a:extLst>
                    <a:ext uri="{FF2B5EF4-FFF2-40B4-BE49-F238E27FC236}">
                      <a16:creationId xmlns:a16="http://schemas.microsoft.com/office/drawing/2014/main" id="{E6A0F521-879C-4522-891E-F45C1B5507E0}"/>
                    </a:ext>
                  </a:extLst>
                </p:cNvPr>
                <p:cNvSpPr/>
                <p:nvPr/>
              </p:nvSpPr>
              <p:spPr>
                <a:xfrm>
                  <a:off x="920115" y="1183005"/>
                  <a:ext cx="533400" cy="537210"/>
                </a:xfrm>
                <a:prstGeom prst="ellipse">
                  <a:avLst/>
                </a:prstGeom>
                <a:solidFill>
                  <a:srgbClr val="AE89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  <p:sp>
              <p:nvSpPr>
                <p:cNvPr id="14" name="Ellipse 13">
                  <a:extLst>
                    <a:ext uri="{FF2B5EF4-FFF2-40B4-BE49-F238E27FC236}">
                      <a16:creationId xmlns:a16="http://schemas.microsoft.com/office/drawing/2014/main" id="{65DFAD32-75B7-40B2-A632-CEA967E51AFD}"/>
                    </a:ext>
                  </a:extLst>
                </p:cNvPr>
                <p:cNvSpPr/>
                <p:nvPr/>
              </p:nvSpPr>
              <p:spPr>
                <a:xfrm>
                  <a:off x="936223" y="1188402"/>
                  <a:ext cx="470704" cy="474562"/>
                </a:xfrm>
                <a:prstGeom prst="ellipse">
                  <a:avLst/>
                </a:prstGeom>
                <a:solidFill>
                  <a:srgbClr val="7530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</p:grpSp>
          <p:grpSp>
            <p:nvGrpSpPr>
              <p:cNvPr id="15" name="Gruppieren 14">
                <a:extLst>
                  <a:ext uri="{FF2B5EF4-FFF2-40B4-BE49-F238E27FC236}">
                    <a16:creationId xmlns:a16="http://schemas.microsoft.com/office/drawing/2014/main" id="{53796311-AA6B-464D-9D3F-0E95762A52A6}"/>
                  </a:ext>
                </a:extLst>
              </p:cNvPr>
              <p:cNvGrpSpPr/>
              <p:nvPr/>
            </p:nvGrpSpPr>
            <p:grpSpPr>
              <a:xfrm>
                <a:off x="2275438" y="1439862"/>
                <a:ext cx="533400" cy="537210"/>
                <a:chOff x="920115" y="1183005"/>
                <a:chExt cx="533400" cy="537210"/>
              </a:xfrm>
            </p:grpSpPr>
            <p:sp>
              <p:nvSpPr>
                <p:cNvPr id="16" name="Ellipse 15">
                  <a:extLst>
                    <a:ext uri="{FF2B5EF4-FFF2-40B4-BE49-F238E27FC236}">
                      <a16:creationId xmlns:a16="http://schemas.microsoft.com/office/drawing/2014/main" id="{6623AD2A-EBB4-4043-A9C8-6A8AD9537853}"/>
                    </a:ext>
                  </a:extLst>
                </p:cNvPr>
                <p:cNvSpPr/>
                <p:nvPr/>
              </p:nvSpPr>
              <p:spPr>
                <a:xfrm>
                  <a:off x="920115" y="1183005"/>
                  <a:ext cx="533400" cy="537210"/>
                </a:xfrm>
                <a:prstGeom prst="ellipse">
                  <a:avLst/>
                </a:prstGeom>
                <a:solidFill>
                  <a:srgbClr val="AE89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  <p:sp>
              <p:nvSpPr>
                <p:cNvPr id="17" name="Ellipse 16">
                  <a:extLst>
                    <a:ext uri="{FF2B5EF4-FFF2-40B4-BE49-F238E27FC236}">
                      <a16:creationId xmlns:a16="http://schemas.microsoft.com/office/drawing/2014/main" id="{13AE8591-C0D5-41E3-98CD-7EF5150DB12C}"/>
                    </a:ext>
                  </a:extLst>
                </p:cNvPr>
                <p:cNvSpPr/>
                <p:nvPr/>
              </p:nvSpPr>
              <p:spPr>
                <a:xfrm>
                  <a:off x="936223" y="1188402"/>
                  <a:ext cx="470704" cy="474562"/>
                </a:xfrm>
                <a:prstGeom prst="ellipse">
                  <a:avLst/>
                </a:prstGeom>
                <a:solidFill>
                  <a:srgbClr val="7530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</p:grpSp>
          <p:grpSp>
            <p:nvGrpSpPr>
              <p:cNvPr id="18" name="Gruppieren 17">
                <a:extLst>
                  <a:ext uri="{FF2B5EF4-FFF2-40B4-BE49-F238E27FC236}">
                    <a16:creationId xmlns:a16="http://schemas.microsoft.com/office/drawing/2014/main" id="{58F984CD-DE67-46B2-B47E-E88C0A26B6C3}"/>
                  </a:ext>
                </a:extLst>
              </p:cNvPr>
              <p:cNvGrpSpPr/>
              <p:nvPr/>
            </p:nvGrpSpPr>
            <p:grpSpPr>
              <a:xfrm>
                <a:off x="2760267" y="1113994"/>
                <a:ext cx="533401" cy="537209"/>
                <a:chOff x="836217" y="1179367"/>
                <a:chExt cx="533401" cy="537209"/>
              </a:xfrm>
            </p:grpSpPr>
            <p:sp>
              <p:nvSpPr>
                <p:cNvPr id="19" name="Ellipse 18">
                  <a:extLst>
                    <a:ext uri="{FF2B5EF4-FFF2-40B4-BE49-F238E27FC236}">
                      <a16:creationId xmlns:a16="http://schemas.microsoft.com/office/drawing/2014/main" id="{7995739A-EE37-4EE8-B54B-0774FB75F1AB}"/>
                    </a:ext>
                  </a:extLst>
                </p:cNvPr>
                <p:cNvSpPr/>
                <p:nvPr/>
              </p:nvSpPr>
              <p:spPr>
                <a:xfrm>
                  <a:off x="836217" y="1179367"/>
                  <a:ext cx="533401" cy="537209"/>
                </a:xfrm>
                <a:prstGeom prst="ellipse">
                  <a:avLst/>
                </a:prstGeom>
                <a:solidFill>
                  <a:srgbClr val="AE89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  <p:sp>
              <p:nvSpPr>
                <p:cNvPr id="20" name="Ellipse 19">
                  <a:extLst>
                    <a:ext uri="{FF2B5EF4-FFF2-40B4-BE49-F238E27FC236}">
                      <a16:creationId xmlns:a16="http://schemas.microsoft.com/office/drawing/2014/main" id="{EF7C57D3-91F9-454A-A917-00997E95D91E}"/>
                    </a:ext>
                  </a:extLst>
                </p:cNvPr>
                <p:cNvSpPr/>
                <p:nvPr/>
              </p:nvSpPr>
              <p:spPr>
                <a:xfrm>
                  <a:off x="852321" y="1184764"/>
                  <a:ext cx="470706" cy="474564"/>
                </a:xfrm>
                <a:prstGeom prst="ellipse">
                  <a:avLst/>
                </a:prstGeom>
                <a:solidFill>
                  <a:srgbClr val="7530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</p:grpSp>
          <p:grpSp>
            <p:nvGrpSpPr>
              <p:cNvPr id="21" name="Gruppieren 20">
                <a:extLst>
                  <a:ext uri="{FF2B5EF4-FFF2-40B4-BE49-F238E27FC236}">
                    <a16:creationId xmlns:a16="http://schemas.microsoft.com/office/drawing/2014/main" id="{D51B24EF-415C-49D1-8AC9-1FAAB5FE43B4}"/>
                  </a:ext>
                </a:extLst>
              </p:cNvPr>
              <p:cNvGrpSpPr/>
              <p:nvPr/>
            </p:nvGrpSpPr>
            <p:grpSpPr>
              <a:xfrm>
                <a:off x="1687227" y="1597591"/>
                <a:ext cx="533400" cy="537210"/>
                <a:chOff x="920115" y="1183005"/>
                <a:chExt cx="533400" cy="537210"/>
              </a:xfrm>
            </p:grpSpPr>
            <p:sp>
              <p:nvSpPr>
                <p:cNvPr id="22" name="Ellipse 21">
                  <a:extLst>
                    <a:ext uri="{FF2B5EF4-FFF2-40B4-BE49-F238E27FC236}">
                      <a16:creationId xmlns:a16="http://schemas.microsoft.com/office/drawing/2014/main" id="{09E86A23-4BC4-4754-A278-481735C7B22E}"/>
                    </a:ext>
                  </a:extLst>
                </p:cNvPr>
                <p:cNvSpPr/>
                <p:nvPr/>
              </p:nvSpPr>
              <p:spPr>
                <a:xfrm>
                  <a:off x="920115" y="1183005"/>
                  <a:ext cx="533400" cy="537210"/>
                </a:xfrm>
                <a:prstGeom prst="ellipse">
                  <a:avLst/>
                </a:prstGeom>
                <a:solidFill>
                  <a:srgbClr val="AE89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  <p:sp>
              <p:nvSpPr>
                <p:cNvPr id="23" name="Ellipse 22">
                  <a:extLst>
                    <a:ext uri="{FF2B5EF4-FFF2-40B4-BE49-F238E27FC236}">
                      <a16:creationId xmlns:a16="http://schemas.microsoft.com/office/drawing/2014/main" id="{842D0B1A-CF77-4322-A16D-DA049A800FC4}"/>
                    </a:ext>
                  </a:extLst>
                </p:cNvPr>
                <p:cNvSpPr/>
                <p:nvPr/>
              </p:nvSpPr>
              <p:spPr>
                <a:xfrm>
                  <a:off x="936223" y="1188402"/>
                  <a:ext cx="470704" cy="474562"/>
                </a:xfrm>
                <a:prstGeom prst="ellipse">
                  <a:avLst/>
                </a:prstGeom>
                <a:solidFill>
                  <a:srgbClr val="7530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</p:grpSp>
          <p:grpSp>
            <p:nvGrpSpPr>
              <p:cNvPr id="24" name="Gruppieren 23">
                <a:extLst>
                  <a:ext uri="{FF2B5EF4-FFF2-40B4-BE49-F238E27FC236}">
                    <a16:creationId xmlns:a16="http://schemas.microsoft.com/office/drawing/2014/main" id="{15995D5F-195D-4338-A8BB-BE6E5D2125B2}"/>
                  </a:ext>
                </a:extLst>
              </p:cNvPr>
              <p:cNvGrpSpPr/>
              <p:nvPr/>
            </p:nvGrpSpPr>
            <p:grpSpPr>
              <a:xfrm>
                <a:off x="1227387" y="1266706"/>
                <a:ext cx="533400" cy="537210"/>
                <a:chOff x="920115" y="1183005"/>
                <a:chExt cx="533400" cy="537210"/>
              </a:xfrm>
            </p:grpSpPr>
            <p:sp>
              <p:nvSpPr>
                <p:cNvPr id="25" name="Ellipse 24">
                  <a:extLst>
                    <a:ext uri="{FF2B5EF4-FFF2-40B4-BE49-F238E27FC236}">
                      <a16:creationId xmlns:a16="http://schemas.microsoft.com/office/drawing/2014/main" id="{627D2B72-8DCB-4BEB-A72B-612DD45D5B93}"/>
                    </a:ext>
                  </a:extLst>
                </p:cNvPr>
                <p:cNvSpPr/>
                <p:nvPr/>
              </p:nvSpPr>
              <p:spPr>
                <a:xfrm>
                  <a:off x="920115" y="1183005"/>
                  <a:ext cx="533400" cy="537210"/>
                </a:xfrm>
                <a:prstGeom prst="ellipse">
                  <a:avLst/>
                </a:prstGeom>
                <a:solidFill>
                  <a:srgbClr val="AE89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  <p:sp>
              <p:nvSpPr>
                <p:cNvPr id="26" name="Ellipse 25">
                  <a:extLst>
                    <a:ext uri="{FF2B5EF4-FFF2-40B4-BE49-F238E27FC236}">
                      <a16:creationId xmlns:a16="http://schemas.microsoft.com/office/drawing/2014/main" id="{3055E917-D4DC-4B56-8D9C-943E6FD68268}"/>
                    </a:ext>
                  </a:extLst>
                </p:cNvPr>
                <p:cNvSpPr/>
                <p:nvPr/>
              </p:nvSpPr>
              <p:spPr>
                <a:xfrm>
                  <a:off x="936223" y="1188402"/>
                  <a:ext cx="470704" cy="474562"/>
                </a:xfrm>
                <a:prstGeom prst="ellipse">
                  <a:avLst/>
                </a:prstGeom>
                <a:solidFill>
                  <a:srgbClr val="7530B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noProof="1"/>
                </a:p>
              </p:txBody>
            </p:sp>
          </p:grpSp>
        </p:grpSp>
        <p:grpSp>
          <p:nvGrpSpPr>
            <p:cNvPr id="90" name="Gruppieren 89">
              <a:extLst>
                <a:ext uri="{FF2B5EF4-FFF2-40B4-BE49-F238E27FC236}">
                  <a16:creationId xmlns:a16="http://schemas.microsoft.com/office/drawing/2014/main" id="{5DE1F898-AD04-4C1E-ACDA-4531993E700A}"/>
                </a:ext>
              </a:extLst>
            </p:cNvPr>
            <p:cNvGrpSpPr/>
            <p:nvPr/>
          </p:nvGrpSpPr>
          <p:grpSpPr>
            <a:xfrm rot="18032313">
              <a:off x="-402810" y="718598"/>
              <a:ext cx="269062" cy="251224"/>
              <a:chOff x="3198148" y="1462532"/>
              <a:chExt cx="377812" cy="352766"/>
            </a:xfrm>
          </p:grpSpPr>
          <p:sp>
            <p:nvSpPr>
              <p:cNvPr id="8" name="Ellipse 7">
                <a:extLst>
                  <a:ext uri="{FF2B5EF4-FFF2-40B4-BE49-F238E27FC236}">
                    <a16:creationId xmlns:a16="http://schemas.microsoft.com/office/drawing/2014/main" id="{88A4BF18-9D63-46F0-8EAF-E36D7FFDF353}"/>
                  </a:ext>
                </a:extLst>
              </p:cNvPr>
              <p:cNvSpPr/>
              <p:nvPr/>
            </p:nvSpPr>
            <p:spPr>
              <a:xfrm>
                <a:off x="3412059" y="1462532"/>
                <a:ext cx="163901" cy="154331"/>
              </a:xfrm>
              <a:prstGeom prst="ellipse">
                <a:avLst/>
              </a:prstGeom>
              <a:solidFill>
                <a:srgbClr val="FECD62"/>
              </a:solidFill>
              <a:ln>
                <a:solidFill>
                  <a:srgbClr val="ECB54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  <p:sp>
            <p:nvSpPr>
              <p:cNvPr id="35" name="Ellipse 34">
                <a:extLst>
                  <a:ext uri="{FF2B5EF4-FFF2-40B4-BE49-F238E27FC236}">
                    <a16:creationId xmlns:a16="http://schemas.microsoft.com/office/drawing/2014/main" id="{D1AFB3C7-509F-45E2-A204-3F6B93C8BE9C}"/>
                  </a:ext>
                </a:extLst>
              </p:cNvPr>
              <p:cNvSpPr/>
              <p:nvPr/>
            </p:nvSpPr>
            <p:spPr>
              <a:xfrm>
                <a:off x="3198148" y="1512326"/>
                <a:ext cx="163901" cy="154331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F2FB9265-878C-4004-99EE-26852F5D51EB}"/>
                  </a:ext>
                </a:extLst>
              </p:cNvPr>
              <p:cNvSpPr/>
              <p:nvPr/>
            </p:nvSpPr>
            <p:spPr>
              <a:xfrm>
                <a:off x="3361191" y="1660968"/>
                <a:ext cx="163901" cy="154330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</p:grpSp>
        <p:grpSp>
          <p:nvGrpSpPr>
            <p:cNvPr id="91" name="Gruppieren 90">
              <a:extLst>
                <a:ext uri="{FF2B5EF4-FFF2-40B4-BE49-F238E27FC236}">
                  <a16:creationId xmlns:a16="http://schemas.microsoft.com/office/drawing/2014/main" id="{E7E89B83-E8B0-4629-A7DD-0CA719C89050}"/>
                </a:ext>
              </a:extLst>
            </p:cNvPr>
            <p:cNvGrpSpPr/>
            <p:nvPr/>
          </p:nvGrpSpPr>
          <p:grpSpPr>
            <a:xfrm>
              <a:off x="312395" y="722637"/>
              <a:ext cx="302516" cy="190527"/>
              <a:chOff x="3115184" y="1824941"/>
              <a:chExt cx="485233" cy="305601"/>
            </a:xfrm>
          </p:grpSpPr>
          <p:sp>
            <p:nvSpPr>
              <p:cNvPr id="37" name="Flussdiagramm: Grenzstelle 36">
                <a:extLst>
                  <a:ext uri="{FF2B5EF4-FFF2-40B4-BE49-F238E27FC236}">
                    <a16:creationId xmlns:a16="http://schemas.microsoft.com/office/drawing/2014/main" id="{B1DFF8D3-FA8E-416D-A6FA-69407EC3953D}"/>
                  </a:ext>
                </a:extLst>
              </p:cNvPr>
              <p:cNvSpPr/>
              <p:nvPr/>
            </p:nvSpPr>
            <p:spPr>
              <a:xfrm rot="19161813">
                <a:off x="3257232" y="1990021"/>
                <a:ext cx="343185" cy="140521"/>
              </a:xfrm>
              <a:prstGeom prst="flowChartTerminator">
                <a:avLst/>
              </a:prstGeom>
              <a:gradFill flip="none" rotWithShape="1">
                <a:gsLst>
                  <a:gs pos="50000">
                    <a:srgbClr val="FFFF00"/>
                  </a:gs>
                  <a:gs pos="49000">
                    <a:schemeClr val="bg1">
                      <a:alpha val="40000"/>
                    </a:schemeClr>
                  </a:gs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rgbClr val="FFFF00"/>
                  </a:gs>
                </a:gsLst>
                <a:lin ang="0" scaled="1"/>
                <a:tileRect/>
              </a:gradFill>
              <a:ln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  <p:sp>
            <p:nvSpPr>
              <p:cNvPr id="38" name="Flussdiagramm: Grenzstelle 37">
                <a:extLst>
                  <a:ext uri="{FF2B5EF4-FFF2-40B4-BE49-F238E27FC236}">
                    <a16:creationId xmlns:a16="http://schemas.microsoft.com/office/drawing/2014/main" id="{DB01B22E-B03F-4066-8D81-FFB879A6909D}"/>
                  </a:ext>
                </a:extLst>
              </p:cNvPr>
              <p:cNvSpPr/>
              <p:nvPr/>
            </p:nvSpPr>
            <p:spPr>
              <a:xfrm rot="8785915">
                <a:off x="3115184" y="1824941"/>
                <a:ext cx="343184" cy="140521"/>
              </a:xfrm>
              <a:prstGeom prst="flowChartTerminator">
                <a:avLst/>
              </a:prstGeom>
              <a:gradFill flip="none" rotWithShape="1">
                <a:gsLst>
                  <a:gs pos="50000">
                    <a:schemeClr val="accent1">
                      <a:lumMod val="50000"/>
                    </a:schemeClr>
                  </a:gs>
                  <a:gs pos="49000">
                    <a:schemeClr val="bg1">
                      <a:alpha val="40000"/>
                    </a:schemeClr>
                  </a:gs>
                  <a:gs pos="0">
                    <a:schemeClr val="accent1">
                      <a:lumMod val="5000"/>
                      <a:lumOff val="95000"/>
                      <a:alpha val="40000"/>
                    </a:schemeClr>
                  </a:gs>
                  <a:gs pos="100000">
                    <a:schemeClr val="accent1">
                      <a:lumMod val="50000"/>
                    </a:schemeClr>
                  </a:gs>
                </a:gsLst>
                <a:lin ang="0" scaled="1"/>
                <a:tileRect/>
              </a:gradFill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</p:grpSp>
        <p:sp>
          <p:nvSpPr>
            <p:cNvPr id="64" name="Textfeld 63">
              <a:extLst>
                <a:ext uri="{FF2B5EF4-FFF2-40B4-BE49-F238E27FC236}">
                  <a16:creationId xmlns:a16="http://schemas.microsoft.com/office/drawing/2014/main" id="{B9D6A81B-9420-420F-B336-50FC6178D0CA}"/>
                </a:ext>
              </a:extLst>
            </p:cNvPr>
            <p:cNvSpPr txBox="1"/>
            <p:nvPr/>
          </p:nvSpPr>
          <p:spPr>
            <a:xfrm>
              <a:off x="-442742" y="172400"/>
              <a:ext cx="1166813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</a:rPr>
                <a:t>192 CLL samples</a:t>
              </a:r>
            </a:p>
          </p:txBody>
        </p:sp>
        <p:sp>
          <p:nvSpPr>
            <p:cNvPr id="66" name="Textfeld 65">
              <a:extLst>
                <a:ext uri="{FF2B5EF4-FFF2-40B4-BE49-F238E27FC236}">
                  <a16:creationId xmlns:a16="http://schemas.microsoft.com/office/drawing/2014/main" id="{FF5410C9-947A-4039-946F-0DECBC2431A7}"/>
                </a:ext>
              </a:extLst>
            </p:cNvPr>
            <p:cNvSpPr txBox="1"/>
            <p:nvPr/>
          </p:nvSpPr>
          <p:spPr>
            <a:xfrm>
              <a:off x="-515075" y="911104"/>
              <a:ext cx="720951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</a:rPr>
                <a:t>17 Stimuli</a:t>
              </a:r>
            </a:p>
          </p:txBody>
        </p: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01E599FC-E110-42FF-86A3-20F88D70E91D}"/>
                </a:ext>
              </a:extLst>
            </p:cNvPr>
            <p:cNvSpPr txBox="1"/>
            <p:nvPr/>
          </p:nvSpPr>
          <p:spPr>
            <a:xfrm>
              <a:off x="47769" y="903898"/>
              <a:ext cx="696387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</a:rPr>
                <a:t>12 Drugs</a:t>
              </a:r>
            </a:p>
          </p:txBody>
        </p:sp>
      </p:grpSp>
      <p:grpSp>
        <p:nvGrpSpPr>
          <p:cNvPr id="110" name="Gruppieren 109">
            <a:extLst>
              <a:ext uri="{FF2B5EF4-FFF2-40B4-BE49-F238E27FC236}">
                <a16:creationId xmlns:a16="http://schemas.microsoft.com/office/drawing/2014/main" id="{9E8CFECB-3FEA-4CA6-B796-F77A7F26AF6F}"/>
              </a:ext>
            </a:extLst>
          </p:cNvPr>
          <p:cNvGrpSpPr/>
          <p:nvPr/>
        </p:nvGrpSpPr>
        <p:grpSpPr>
          <a:xfrm>
            <a:off x="-112633" y="1342694"/>
            <a:ext cx="2770586" cy="1072130"/>
            <a:chOff x="-94875" y="1438594"/>
            <a:chExt cx="2770586" cy="1072130"/>
          </a:xfrm>
        </p:grpSpPr>
        <p:sp>
          <p:nvSpPr>
            <p:cNvPr id="93" name="Rechteck 92">
              <a:extLst>
                <a:ext uri="{FF2B5EF4-FFF2-40B4-BE49-F238E27FC236}">
                  <a16:creationId xmlns:a16="http://schemas.microsoft.com/office/drawing/2014/main" id="{B6473C5C-0EAA-4C6D-9367-6E8A5237BCEC}"/>
                </a:ext>
              </a:extLst>
            </p:cNvPr>
            <p:cNvSpPr/>
            <p:nvPr/>
          </p:nvSpPr>
          <p:spPr>
            <a:xfrm>
              <a:off x="43346" y="1469759"/>
              <a:ext cx="2495009" cy="1040965"/>
            </a:xfrm>
            <a:prstGeom prst="rect">
              <a:avLst/>
            </a:prstGeom>
            <a:solidFill>
              <a:srgbClr val="376EB0">
                <a:alpha val="37000"/>
              </a:srgbClr>
            </a:solidFill>
            <a:ln w="9525">
              <a:solidFill>
                <a:srgbClr val="2C66A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de-DE" sz="1000" dirty="0">
                <a:solidFill>
                  <a:schemeClr val="tx1"/>
                </a:solidFill>
              </a:endParaRPr>
            </a:p>
          </p:txBody>
        </p:sp>
        <p:pic>
          <p:nvPicPr>
            <p:cNvPr id="98" name="Grafik 97">
              <a:extLst>
                <a:ext uri="{FF2B5EF4-FFF2-40B4-BE49-F238E27FC236}">
                  <a16:creationId xmlns:a16="http://schemas.microsoft.com/office/drawing/2014/main" id="{83BE733E-1D09-4C3A-919C-C85E175B0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2529" y="1502624"/>
              <a:ext cx="817106" cy="817106"/>
            </a:xfrm>
            <a:prstGeom prst="rect">
              <a:avLst/>
            </a:prstGeom>
          </p:spPr>
        </p:pic>
        <p:sp>
          <p:nvSpPr>
            <p:cNvPr id="100" name="Textfeld 99">
              <a:extLst>
                <a:ext uri="{FF2B5EF4-FFF2-40B4-BE49-F238E27FC236}">
                  <a16:creationId xmlns:a16="http://schemas.microsoft.com/office/drawing/2014/main" id="{D693F712-1B6D-40C6-B975-2C7A9FEA84AF}"/>
                </a:ext>
              </a:extLst>
            </p:cNvPr>
            <p:cNvSpPr txBox="1"/>
            <p:nvPr/>
          </p:nvSpPr>
          <p:spPr>
            <a:xfrm>
              <a:off x="-94875" y="2244755"/>
              <a:ext cx="10802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</a:rPr>
                <a:t>Genome</a:t>
              </a:r>
            </a:p>
          </p:txBody>
        </p:sp>
        <p:pic>
          <p:nvPicPr>
            <p:cNvPr id="106" name="Grafik 105">
              <a:extLst>
                <a:ext uri="{FF2B5EF4-FFF2-40B4-BE49-F238E27FC236}">
                  <a16:creationId xmlns:a16="http://schemas.microsoft.com/office/drawing/2014/main" id="{B7C9AE5E-5813-48BF-8CD3-3EAEC7F14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77758" y="1438594"/>
              <a:ext cx="858637" cy="858637"/>
            </a:xfrm>
            <a:prstGeom prst="rect">
              <a:avLst/>
            </a:prstGeom>
          </p:spPr>
        </p:pic>
        <p:sp>
          <p:nvSpPr>
            <p:cNvPr id="107" name="Textfeld 106">
              <a:extLst>
                <a:ext uri="{FF2B5EF4-FFF2-40B4-BE49-F238E27FC236}">
                  <a16:creationId xmlns:a16="http://schemas.microsoft.com/office/drawing/2014/main" id="{7EA8DCAE-E346-459A-AD67-753D1FEE36FF}"/>
                </a:ext>
              </a:extLst>
            </p:cNvPr>
            <p:cNvSpPr txBox="1"/>
            <p:nvPr/>
          </p:nvSpPr>
          <p:spPr>
            <a:xfrm>
              <a:off x="778313" y="2251239"/>
              <a:ext cx="10802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</a:rPr>
                <a:t>Transcriptome</a:t>
              </a:r>
            </a:p>
          </p:txBody>
        </p:sp>
        <p:pic>
          <p:nvPicPr>
            <p:cNvPr id="108" name="Grafik 107">
              <a:extLst>
                <a:ext uri="{FF2B5EF4-FFF2-40B4-BE49-F238E27FC236}">
                  <a16:creationId xmlns:a16="http://schemas.microsoft.com/office/drawing/2014/main" id="{0EE72378-9194-440B-B322-9B158A5DBB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306" t="5523" r="6320" b="10013"/>
            <a:stretch/>
          </p:blipFill>
          <p:spPr>
            <a:xfrm>
              <a:off x="1775231" y="1524000"/>
              <a:ext cx="735305" cy="736080"/>
            </a:xfrm>
            <a:prstGeom prst="rect">
              <a:avLst/>
            </a:prstGeom>
          </p:spPr>
        </p:pic>
        <p:sp>
          <p:nvSpPr>
            <p:cNvPr id="109" name="Textfeld 108">
              <a:extLst>
                <a:ext uri="{FF2B5EF4-FFF2-40B4-BE49-F238E27FC236}">
                  <a16:creationId xmlns:a16="http://schemas.microsoft.com/office/drawing/2014/main" id="{28D14557-24C5-4193-9F75-3600117DDF46}"/>
                </a:ext>
              </a:extLst>
            </p:cNvPr>
            <p:cNvSpPr txBox="1"/>
            <p:nvPr/>
          </p:nvSpPr>
          <p:spPr>
            <a:xfrm>
              <a:off x="1595419" y="2249341"/>
              <a:ext cx="1080292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de-DE" sz="1000" dirty="0">
                  <a:solidFill>
                    <a:schemeClr val="tx1"/>
                  </a:solidFill>
                </a:rPr>
                <a:t>TF activity</a:t>
              </a:r>
            </a:p>
          </p:txBody>
        </p:sp>
      </p:grpSp>
      <p:sp>
        <p:nvSpPr>
          <p:cNvPr id="111" name="Rechteck: abgerundete Ecken 110">
            <a:extLst>
              <a:ext uri="{FF2B5EF4-FFF2-40B4-BE49-F238E27FC236}">
                <a16:creationId xmlns:a16="http://schemas.microsoft.com/office/drawing/2014/main" id="{99F065F3-C832-42EA-8D6D-E0E324A16BD0}"/>
              </a:ext>
            </a:extLst>
          </p:cNvPr>
          <p:cNvSpPr/>
          <p:nvPr/>
        </p:nvSpPr>
        <p:spPr>
          <a:xfrm>
            <a:off x="2675260" y="12977"/>
            <a:ext cx="1249194" cy="2845833"/>
          </a:xfrm>
          <a:prstGeom prst="roundRect">
            <a:avLst>
              <a:gd name="adj" fmla="val 8964"/>
            </a:avLst>
          </a:prstGeom>
          <a:solidFill>
            <a:srgbClr val="2D66AC"/>
          </a:solidFill>
          <a:ln w="127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 sz="1000" dirty="0">
              <a:solidFill>
                <a:schemeClr val="tx1"/>
              </a:solidFill>
            </a:endParaRPr>
          </a:p>
        </p:txBody>
      </p:sp>
      <p:sp>
        <p:nvSpPr>
          <p:cNvPr id="113" name="Textfeld 112">
            <a:extLst>
              <a:ext uri="{FF2B5EF4-FFF2-40B4-BE49-F238E27FC236}">
                <a16:creationId xmlns:a16="http://schemas.microsoft.com/office/drawing/2014/main" id="{6868EA93-32D7-43BE-8843-7285876D1337}"/>
              </a:ext>
            </a:extLst>
          </p:cNvPr>
          <p:cNvSpPr txBox="1"/>
          <p:nvPr/>
        </p:nvSpPr>
        <p:spPr>
          <a:xfrm>
            <a:off x="2477854" y="-22466"/>
            <a:ext cx="16420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900" dirty="0">
                <a:solidFill>
                  <a:schemeClr val="bg1"/>
                </a:solidFill>
              </a:rPr>
              <a:t>4 Microenvironmental response subgroups</a:t>
            </a:r>
          </a:p>
        </p:txBody>
      </p:sp>
      <p:sp>
        <p:nvSpPr>
          <p:cNvPr id="115" name="Textfeld 114">
            <a:extLst>
              <a:ext uri="{FF2B5EF4-FFF2-40B4-BE49-F238E27FC236}">
                <a16:creationId xmlns:a16="http://schemas.microsoft.com/office/drawing/2014/main" id="{F466503B-5D3F-40BD-A0E7-7C362EEE0902}"/>
              </a:ext>
            </a:extLst>
          </p:cNvPr>
          <p:cNvSpPr txBox="1"/>
          <p:nvPr/>
        </p:nvSpPr>
        <p:spPr>
          <a:xfrm>
            <a:off x="2635310" y="779917"/>
            <a:ext cx="1335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900" dirty="0">
                <a:solidFill>
                  <a:schemeClr val="bg1"/>
                </a:solidFill>
              </a:rPr>
              <a:t>Trisomy 12 enhances stimuli response</a:t>
            </a:r>
          </a:p>
        </p:txBody>
      </p:sp>
      <p:pic>
        <p:nvPicPr>
          <p:cNvPr id="129" name="Grafik 128">
            <a:extLst>
              <a:ext uri="{FF2B5EF4-FFF2-40B4-BE49-F238E27FC236}">
                <a16:creationId xmlns:a16="http://schemas.microsoft.com/office/drawing/2014/main" id="{E169630D-5103-4E42-8D86-1991F3CD46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213" t="3686" r="10154" b="8567"/>
          <a:stretch/>
        </p:blipFill>
        <p:spPr>
          <a:xfrm>
            <a:off x="2788663" y="1111078"/>
            <a:ext cx="1028935" cy="581494"/>
          </a:xfrm>
          <a:prstGeom prst="rect">
            <a:avLst/>
          </a:prstGeom>
        </p:spPr>
      </p:pic>
      <p:grpSp>
        <p:nvGrpSpPr>
          <p:cNvPr id="130" name="Gruppieren 129">
            <a:extLst>
              <a:ext uri="{FF2B5EF4-FFF2-40B4-BE49-F238E27FC236}">
                <a16:creationId xmlns:a16="http://schemas.microsoft.com/office/drawing/2014/main" id="{49FDCC92-4D05-4C8C-B058-B8119837ED10}"/>
              </a:ext>
            </a:extLst>
          </p:cNvPr>
          <p:cNvGrpSpPr/>
          <p:nvPr/>
        </p:nvGrpSpPr>
        <p:grpSpPr>
          <a:xfrm>
            <a:off x="2781620" y="2148855"/>
            <a:ext cx="1014097" cy="544349"/>
            <a:chOff x="1" y="745408"/>
            <a:chExt cx="3959224" cy="2125240"/>
          </a:xfrm>
        </p:grpSpPr>
        <p:pic>
          <p:nvPicPr>
            <p:cNvPr id="131" name="Grafik 130">
              <a:extLst>
                <a:ext uri="{FF2B5EF4-FFF2-40B4-BE49-F238E27FC236}">
                  <a16:creationId xmlns:a16="http://schemas.microsoft.com/office/drawing/2014/main" id="{6711C273-F2ED-49F9-BC04-94B545F6F2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731" r="50000"/>
            <a:stretch/>
          </p:blipFill>
          <p:spPr>
            <a:xfrm>
              <a:off x="1" y="745408"/>
              <a:ext cx="1979613" cy="2125240"/>
            </a:xfrm>
            <a:prstGeom prst="rect">
              <a:avLst/>
            </a:prstGeom>
          </p:spPr>
        </p:pic>
        <p:pic>
          <p:nvPicPr>
            <p:cNvPr id="132" name="Grafik 131">
              <a:extLst>
                <a:ext uri="{FF2B5EF4-FFF2-40B4-BE49-F238E27FC236}">
                  <a16:creationId xmlns:a16="http://schemas.microsoft.com/office/drawing/2014/main" id="{577345D3-076B-4070-A12E-732E60E612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25731"/>
            <a:stretch/>
          </p:blipFill>
          <p:spPr>
            <a:xfrm>
              <a:off x="1979612" y="745408"/>
              <a:ext cx="1979613" cy="2125240"/>
            </a:xfrm>
            <a:prstGeom prst="rect">
              <a:avLst/>
            </a:prstGeom>
          </p:spPr>
        </p:pic>
      </p:grpSp>
      <p:sp>
        <p:nvSpPr>
          <p:cNvPr id="134" name="Textfeld 133">
            <a:extLst>
              <a:ext uri="{FF2B5EF4-FFF2-40B4-BE49-F238E27FC236}">
                <a16:creationId xmlns:a16="http://schemas.microsoft.com/office/drawing/2014/main" id="{78BC7C53-C049-4DAD-846E-5E9CE5E9A1EE}"/>
              </a:ext>
            </a:extLst>
          </p:cNvPr>
          <p:cNvSpPr txBox="1"/>
          <p:nvPr/>
        </p:nvSpPr>
        <p:spPr>
          <a:xfrm>
            <a:off x="2584249" y="1665110"/>
            <a:ext cx="138938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900" dirty="0">
                <a:solidFill>
                  <a:schemeClr val="bg1"/>
                </a:solidFill>
              </a:rPr>
              <a:t>Microenvironmental signaling is increased in CLL lymph nodes</a:t>
            </a:r>
          </a:p>
        </p:txBody>
      </p:sp>
      <p:sp>
        <p:nvSpPr>
          <p:cNvPr id="135" name="Textfeld 134">
            <a:extLst>
              <a:ext uri="{FF2B5EF4-FFF2-40B4-BE49-F238E27FC236}">
                <a16:creationId xmlns:a16="http://schemas.microsoft.com/office/drawing/2014/main" id="{F07C5F58-43C1-4EB6-A192-9214AE7599A4}"/>
              </a:ext>
            </a:extLst>
          </p:cNvPr>
          <p:cNvSpPr txBox="1"/>
          <p:nvPr/>
        </p:nvSpPr>
        <p:spPr>
          <a:xfrm>
            <a:off x="2776431" y="2673225"/>
            <a:ext cx="51767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00" dirty="0">
                <a:solidFill>
                  <a:schemeClr val="bg1"/>
                </a:solidFill>
              </a:rPr>
              <a:t>CLL</a:t>
            </a:r>
          </a:p>
        </p:txBody>
      </p:sp>
      <p:sp>
        <p:nvSpPr>
          <p:cNvPr id="136" name="Textfeld 135">
            <a:extLst>
              <a:ext uri="{FF2B5EF4-FFF2-40B4-BE49-F238E27FC236}">
                <a16:creationId xmlns:a16="http://schemas.microsoft.com/office/drawing/2014/main" id="{2FA127F5-35A9-4406-AD9F-611B27550D8D}"/>
              </a:ext>
            </a:extLst>
          </p:cNvPr>
          <p:cNvSpPr txBox="1"/>
          <p:nvPr/>
        </p:nvSpPr>
        <p:spPr>
          <a:xfrm>
            <a:off x="3280762" y="2665314"/>
            <a:ext cx="517679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00" dirty="0">
                <a:solidFill>
                  <a:schemeClr val="bg1"/>
                </a:solidFill>
              </a:rPr>
              <a:t>Healthy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881DDE7-9505-4D8F-AE0B-2C1DF8E0408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447" r="2020" b="3588"/>
          <a:stretch/>
        </p:blipFill>
        <p:spPr>
          <a:xfrm>
            <a:off x="2699749" y="296601"/>
            <a:ext cx="1194339" cy="5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963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hteck 32">
            <a:extLst>
              <a:ext uri="{FF2B5EF4-FFF2-40B4-BE49-F238E27FC236}">
                <a16:creationId xmlns:a16="http://schemas.microsoft.com/office/drawing/2014/main" id="{DE5A20D8-8C67-4776-A8FB-8E606E589E43}"/>
              </a:ext>
            </a:extLst>
          </p:cNvPr>
          <p:cNvSpPr/>
          <p:nvPr/>
        </p:nvSpPr>
        <p:spPr>
          <a:xfrm>
            <a:off x="1273682" y="2116654"/>
            <a:ext cx="1589389" cy="633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312DDA89-A4EE-41BB-ADE3-6EF4FE0AF8CE}"/>
              </a:ext>
            </a:extLst>
          </p:cNvPr>
          <p:cNvGrpSpPr/>
          <p:nvPr/>
        </p:nvGrpSpPr>
        <p:grpSpPr>
          <a:xfrm>
            <a:off x="417443" y="220221"/>
            <a:ext cx="3287865" cy="2383335"/>
            <a:chOff x="2289810" y="971550"/>
            <a:chExt cx="769620" cy="823944"/>
          </a:xfrm>
        </p:grpSpPr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984DE0A8-3BD6-45F9-A240-841832E33CBA}"/>
                </a:ext>
              </a:extLst>
            </p:cNvPr>
            <p:cNvSpPr/>
            <p:nvPr/>
          </p:nvSpPr>
          <p:spPr>
            <a:xfrm>
              <a:off x="2289810" y="1025874"/>
              <a:ext cx="769620" cy="7696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1"/>
            </a:p>
          </p:txBody>
        </p:sp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EA9B66B9-8835-489D-92F2-9FCC90772F2F}"/>
                </a:ext>
              </a:extLst>
            </p:cNvPr>
            <p:cNvSpPr/>
            <p:nvPr/>
          </p:nvSpPr>
          <p:spPr>
            <a:xfrm>
              <a:off x="2289810" y="971550"/>
              <a:ext cx="769620" cy="769620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1"/>
            </a:p>
          </p:txBody>
        </p:sp>
      </p:grpSp>
      <p:sp>
        <p:nvSpPr>
          <p:cNvPr id="8" name="Ellipse 7">
            <a:extLst>
              <a:ext uri="{FF2B5EF4-FFF2-40B4-BE49-F238E27FC236}">
                <a16:creationId xmlns:a16="http://schemas.microsoft.com/office/drawing/2014/main" id="{88A4BF18-9D63-46F0-8EAF-E36D7FFDF353}"/>
              </a:ext>
            </a:extLst>
          </p:cNvPr>
          <p:cNvSpPr/>
          <p:nvPr/>
        </p:nvSpPr>
        <p:spPr>
          <a:xfrm>
            <a:off x="2830328" y="1717894"/>
            <a:ext cx="163902" cy="154329"/>
          </a:xfrm>
          <a:prstGeom prst="ellipse">
            <a:avLst/>
          </a:prstGeom>
          <a:solidFill>
            <a:srgbClr val="FECD62"/>
          </a:solidFill>
          <a:ln>
            <a:solidFill>
              <a:srgbClr val="ECB5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3B940972-39B6-4EF9-867D-B3C32E416E02}"/>
              </a:ext>
            </a:extLst>
          </p:cNvPr>
          <p:cNvGrpSpPr/>
          <p:nvPr/>
        </p:nvGrpSpPr>
        <p:grpSpPr>
          <a:xfrm rot="1151394">
            <a:off x="1406797" y="1390091"/>
            <a:ext cx="1169103" cy="752967"/>
            <a:chOff x="1227387" y="749967"/>
            <a:chExt cx="2150178" cy="1384834"/>
          </a:xfrm>
        </p:grpSpPr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D170766A-09B1-42CF-91ED-70EE78834890}"/>
                </a:ext>
              </a:extLst>
            </p:cNvPr>
            <p:cNvGrpSpPr/>
            <p:nvPr/>
          </p:nvGrpSpPr>
          <p:grpSpPr>
            <a:xfrm>
              <a:off x="2297864" y="749967"/>
              <a:ext cx="533400" cy="537210"/>
              <a:chOff x="920115" y="1183005"/>
              <a:chExt cx="533400" cy="537210"/>
            </a:xfrm>
          </p:grpSpPr>
          <p:sp>
            <p:nvSpPr>
              <p:cNvPr id="7" name="Ellipse 6">
                <a:extLst>
                  <a:ext uri="{FF2B5EF4-FFF2-40B4-BE49-F238E27FC236}">
                    <a16:creationId xmlns:a16="http://schemas.microsoft.com/office/drawing/2014/main" id="{659A247F-60FC-4DE7-98FD-EF9D3C64DB33}"/>
                  </a:ext>
                </a:extLst>
              </p:cNvPr>
              <p:cNvSpPr/>
              <p:nvPr/>
            </p:nvSpPr>
            <p:spPr>
              <a:xfrm>
                <a:off x="920115" y="1183005"/>
                <a:ext cx="533400" cy="537210"/>
              </a:xfrm>
              <a:prstGeom prst="ellipse">
                <a:avLst/>
              </a:prstGeom>
              <a:solidFill>
                <a:srgbClr val="AE89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  <p:sp>
            <p:nvSpPr>
              <p:cNvPr id="4" name="Ellipse 3">
                <a:extLst>
                  <a:ext uri="{FF2B5EF4-FFF2-40B4-BE49-F238E27FC236}">
                    <a16:creationId xmlns:a16="http://schemas.microsoft.com/office/drawing/2014/main" id="{8E12E37D-26C9-483A-860B-C9C7E5C3C232}"/>
                  </a:ext>
                </a:extLst>
              </p:cNvPr>
              <p:cNvSpPr/>
              <p:nvPr/>
            </p:nvSpPr>
            <p:spPr>
              <a:xfrm>
                <a:off x="936223" y="1188402"/>
                <a:ext cx="470704" cy="474562"/>
              </a:xfrm>
              <a:prstGeom prst="ellipse">
                <a:avLst/>
              </a:prstGeom>
              <a:solidFill>
                <a:srgbClr val="753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4B842338-7C30-45F1-842B-CD24015CCD1C}"/>
                </a:ext>
              </a:extLst>
            </p:cNvPr>
            <p:cNvGrpSpPr/>
            <p:nvPr/>
          </p:nvGrpSpPr>
          <p:grpSpPr>
            <a:xfrm>
              <a:off x="1729137" y="1026726"/>
              <a:ext cx="533400" cy="537210"/>
              <a:chOff x="920115" y="1183005"/>
              <a:chExt cx="533400" cy="537210"/>
            </a:xfrm>
          </p:grpSpPr>
          <p:sp>
            <p:nvSpPr>
              <p:cNvPr id="13" name="Ellipse 12">
                <a:extLst>
                  <a:ext uri="{FF2B5EF4-FFF2-40B4-BE49-F238E27FC236}">
                    <a16:creationId xmlns:a16="http://schemas.microsoft.com/office/drawing/2014/main" id="{E6A0F521-879C-4522-891E-F45C1B5507E0}"/>
                  </a:ext>
                </a:extLst>
              </p:cNvPr>
              <p:cNvSpPr/>
              <p:nvPr/>
            </p:nvSpPr>
            <p:spPr>
              <a:xfrm>
                <a:off x="920115" y="1183005"/>
                <a:ext cx="533400" cy="537210"/>
              </a:xfrm>
              <a:prstGeom prst="ellipse">
                <a:avLst/>
              </a:prstGeom>
              <a:solidFill>
                <a:srgbClr val="AE89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  <p:sp>
            <p:nvSpPr>
              <p:cNvPr id="14" name="Ellipse 13">
                <a:extLst>
                  <a:ext uri="{FF2B5EF4-FFF2-40B4-BE49-F238E27FC236}">
                    <a16:creationId xmlns:a16="http://schemas.microsoft.com/office/drawing/2014/main" id="{65DFAD32-75B7-40B2-A632-CEA967E51AFD}"/>
                  </a:ext>
                </a:extLst>
              </p:cNvPr>
              <p:cNvSpPr/>
              <p:nvPr/>
            </p:nvSpPr>
            <p:spPr>
              <a:xfrm>
                <a:off x="936223" y="1188402"/>
                <a:ext cx="470704" cy="474562"/>
              </a:xfrm>
              <a:prstGeom prst="ellipse">
                <a:avLst/>
              </a:prstGeom>
              <a:solidFill>
                <a:srgbClr val="753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53796311-AA6B-464D-9D3F-0E95762A52A6}"/>
                </a:ext>
              </a:extLst>
            </p:cNvPr>
            <p:cNvGrpSpPr/>
            <p:nvPr/>
          </p:nvGrpSpPr>
          <p:grpSpPr>
            <a:xfrm>
              <a:off x="2275438" y="1439862"/>
              <a:ext cx="533400" cy="537210"/>
              <a:chOff x="920115" y="1183005"/>
              <a:chExt cx="533400" cy="537210"/>
            </a:xfrm>
          </p:grpSpPr>
          <p:sp>
            <p:nvSpPr>
              <p:cNvPr id="16" name="Ellipse 15">
                <a:extLst>
                  <a:ext uri="{FF2B5EF4-FFF2-40B4-BE49-F238E27FC236}">
                    <a16:creationId xmlns:a16="http://schemas.microsoft.com/office/drawing/2014/main" id="{6623AD2A-EBB4-4043-A9C8-6A8AD9537853}"/>
                  </a:ext>
                </a:extLst>
              </p:cNvPr>
              <p:cNvSpPr/>
              <p:nvPr/>
            </p:nvSpPr>
            <p:spPr>
              <a:xfrm>
                <a:off x="920115" y="1183005"/>
                <a:ext cx="533400" cy="537210"/>
              </a:xfrm>
              <a:prstGeom prst="ellipse">
                <a:avLst/>
              </a:prstGeom>
              <a:solidFill>
                <a:srgbClr val="AE89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  <p:sp>
            <p:nvSpPr>
              <p:cNvPr id="17" name="Ellipse 16">
                <a:extLst>
                  <a:ext uri="{FF2B5EF4-FFF2-40B4-BE49-F238E27FC236}">
                    <a16:creationId xmlns:a16="http://schemas.microsoft.com/office/drawing/2014/main" id="{13AE8591-C0D5-41E3-98CD-7EF5150DB12C}"/>
                  </a:ext>
                </a:extLst>
              </p:cNvPr>
              <p:cNvSpPr/>
              <p:nvPr/>
            </p:nvSpPr>
            <p:spPr>
              <a:xfrm>
                <a:off x="936223" y="1188402"/>
                <a:ext cx="470704" cy="474562"/>
              </a:xfrm>
              <a:prstGeom prst="ellipse">
                <a:avLst/>
              </a:prstGeom>
              <a:solidFill>
                <a:srgbClr val="753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</p:grpSp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58F984CD-DE67-46B2-B47E-E88C0A26B6C3}"/>
                </a:ext>
              </a:extLst>
            </p:cNvPr>
            <p:cNvGrpSpPr/>
            <p:nvPr/>
          </p:nvGrpSpPr>
          <p:grpSpPr>
            <a:xfrm>
              <a:off x="2844165" y="1117632"/>
              <a:ext cx="533400" cy="537210"/>
              <a:chOff x="920115" y="1183005"/>
              <a:chExt cx="533400" cy="537210"/>
            </a:xfrm>
          </p:grpSpPr>
          <p:sp>
            <p:nvSpPr>
              <p:cNvPr id="19" name="Ellipse 18">
                <a:extLst>
                  <a:ext uri="{FF2B5EF4-FFF2-40B4-BE49-F238E27FC236}">
                    <a16:creationId xmlns:a16="http://schemas.microsoft.com/office/drawing/2014/main" id="{7995739A-EE37-4EE8-B54B-0774FB75F1AB}"/>
                  </a:ext>
                </a:extLst>
              </p:cNvPr>
              <p:cNvSpPr/>
              <p:nvPr/>
            </p:nvSpPr>
            <p:spPr>
              <a:xfrm>
                <a:off x="920115" y="1183005"/>
                <a:ext cx="533400" cy="537210"/>
              </a:xfrm>
              <a:prstGeom prst="ellipse">
                <a:avLst/>
              </a:prstGeom>
              <a:solidFill>
                <a:srgbClr val="AE89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  <p:sp>
            <p:nvSpPr>
              <p:cNvPr id="20" name="Ellipse 19">
                <a:extLst>
                  <a:ext uri="{FF2B5EF4-FFF2-40B4-BE49-F238E27FC236}">
                    <a16:creationId xmlns:a16="http://schemas.microsoft.com/office/drawing/2014/main" id="{EF7C57D3-91F9-454A-A917-00997E95D91E}"/>
                  </a:ext>
                </a:extLst>
              </p:cNvPr>
              <p:cNvSpPr/>
              <p:nvPr/>
            </p:nvSpPr>
            <p:spPr>
              <a:xfrm>
                <a:off x="936222" y="1188401"/>
                <a:ext cx="470705" cy="474563"/>
              </a:xfrm>
              <a:prstGeom prst="ellipse">
                <a:avLst/>
              </a:prstGeom>
              <a:solidFill>
                <a:srgbClr val="753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</p:grpSp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D51B24EF-415C-49D1-8AC9-1FAAB5FE43B4}"/>
                </a:ext>
              </a:extLst>
            </p:cNvPr>
            <p:cNvGrpSpPr/>
            <p:nvPr/>
          </p:nvGrpSpPr>
          <p:grpSpPr>
            <a:xfrm>
              <a:off x="1687227" y="1597591"/>
              <a:ext cx="533400" cy="537210"/>
              <a:chOff x="920115" y="1183005"/>
              <a:chExt cx="533400" cy="537210"/>
            </a:xfrm>
          </p:grpSpPr>
          <p:sp>
            <p:nvSpPr>
              <p:cNvPr id="22" name="Ellipse 21">
                <a:extLst>
                  <a:ext uri="{FF2B5EF4-FFF2-40B4-BE49-F238E27FC236}">
                    <a16:creationId xmlns:a16="http://schemas.microsoft.com/office/drawing/2014/main" id="{09E86A23-4BC4-4754-A278-481735C7B22E}"/>
                  </a:ext>
                </a:extLst>
              </p:cNvPr>
              <p:cNvSpPr/>
              <p:nvPr/>
            </p:nvSpPr>
            <p:spPr>
              <a:xfrm>
                <a:off x="920115" y="1183005"/>
                <a:ext cx="533400" cy="537210"/>
              </a:xfrm>
              <a:prstGeom prst="ellipse">
                <a:avLst/>
              </a:prstGeom>
              <a:solidFill>
                <a:srgbClr val="AE89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  <p:sp>
            <p:nvSpPr>
              <p:cNvPr id="23" name="Ellipse 22">
                <a:extLst>
                  <a:ext uri="{FF2B5EF4-FFF2-40B4-BE49-F238E27FC236}">
                    <a16:creationId xmlns:a16="http://schemas.microsoft.com/office/drawing/2014/main" id="{842D0B1A-CF77-4322-A16D-DA049A800FC4}"/>
                  </a:ext>
                </a:extLst>
              </p:cNvPr>
              <p:cNvSpPr/>
              <p:nvPr/>
            </p:nvSpPr>
            <p:spPr>
              <a:xfrm>
                <a:off x="936223" y="1188402"/>
                <a:ext cx="470704" cy="474562"/>
              </a:xfrm>
              <a:prstGeom prst="ellipse">
                <a:avLst/>
              </a:prstGeom>
              <a:solidFill>
                <a:srgbClr val="753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</p:grp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15995D5F-195D-4338-A8BB-BE6E5D2125B2}"/>
                </a:ext>
              </a:extLst>
            </p:cNvPr>
            <p:cNvGrpSpPr/>
            <p:nvPr/>
          </p:nvGrpSpPr>
          <p:grpSpPr>
            <a:xfrm>
              <a:off x="1227387" y="1266706"/>
              <a:ext cx="533400" cy="537210"/>
              <a:chOff x="920115" y="1183005"/>
              <a:chExt cx="533400" cy="537210"/>
            </a:xfrm>
          </p:grpSpPr>
          <p:sp>
            <p:nvSpPr>
              <p:cNvPr id="25" name="Ellipse 24">
                <a:extLst>
                  <a:ext uri="{FF2B5EF4-FFF2-40B4-BE49-F238E27FC236}">
                    <a16:creationId xmlns:a16="http://schemas.microsoft.com/office/drawing/2014/main" id="{627D2B72-8DCB-4BEB-A72B-612DD45D5B93}"/>
                  </a:ext>
                </a:extLst>
              </p:cNvPr>
              <p:cNvSpPr/>
              <p:nvPr/>
            </p:nvSpPr>
            <p:spPr>
              <a:xfrm>
                <a:off x="920115" y="1183005"/>
                <a:ext cx="533400" cy="537210"/>
              </a:xfrm>
              <a:prstGeom prst="ellipse">
                <a:avLst/>
              </a:prstGeom>
              <a:solidFill>
                <a:srgbClr val="AE89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  <p:sp>
            <p:nvSpPr>
              <p:cNvPr id="26" name="Ellipse 25">
                <a:extLst>
                  <a:ext uri="{FF2B5EF4-FFF2-40B4-BE49-F238E27FC236}">
                    <a16:creationId xmlns:a16="http://schemas.microsoft.com/office/drawing/2014/main" id="{3055E917-D4DC-4B56-8D9C-943E6FD68268}"/>
                  </a:ext>
                </a:extLst>
              </p:cNvPr>
              <p:cNvSpPr/>
              <p:nvPr/>
            </p:nvSpPr>
            <p:spPr>
              <a:xfrm>
                <a:off x="936223" y="1188402"/>
                <a:ext cx="470704" cy="474562"/>
              </a:xfrm>
              <a:prstGeom prst="ellipse">
                <a:avLst/>
              </a:prstGeom>
              <a:solidFill>
                <a:srgbClr val="7530B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noProof="1"/>
              </a:p>
            </p:txBody>
          </p:sp>
        </p:grpSp>
      </p:grpSp>
      <p:sp>
        <p:nvSpPr>
          <p:cNvPr id="32" name="Textfeld 31">
            <a:extLst>
              <a:ext uri="{FF2B5EF4-FFF2-40B4-BE49-F238E27FC236}">
                <a16:creationId xmlns:a16="http://schemas.microsoft.com/office/drawing/2014/main" id="{73D6AF6F-561F-49C9-9256-296942D75F7C}"/>
              </a:ext>
            </a:extLst>
          </p:cNvPr>
          <p:cNvSpPr txBox="1"/>
          <p:nvPr/>
        </p:nvSpPr>
        <p:spPr>
          <a:xfrm>
            <a:off x="1289034" y="2404540"/>
            <a:ext cx="1574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1">
                <a:solidFill>
                  <a:schemeClr val="bg1"/>
                </a:solidFill>
              </a:rPr>
              <a:t>ex-vivo culture</a:t>
            </a:r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628D310D-657A-45C8-810D-2B97EAAE1910}"/>
              </a:ext>
            </a:extLst>
          </p:cNvPr>
          <p:cNvSpPr/>
          <p:nvPr/>
        </p:nvSpPr>
        <p:spPr>
          <a:xfrm>
            <a:off x="3350248" y="1599881"/>
            <a:ext cx="163902" cy="154329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35" name="Ellipse 34">
            <a:extLst>
              <a:ext uri="{FF2B5EF4-FFF2-40B4-BE49-F238E27FC236}">
                <a16:creationId xmlns:a16="http://schemas.microsoft.com/office/drawing/2014/main" id="{D1AFB3C7-509F-45E2-A204-3F6B93C8BE9C}"/>
              </a:ext>
            </a:extLst>
          </p:cNvPr>
          <p:cNvSpPr/>
          <p:nvPr/>
        </p:nvSpPr>
        <p:spPr>
          <a:xfrm>
            <a:off x="3044532" y="1511828"/>
            <a:ext cx="163902" cy="15432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F2FB9265-878C-4004-99EE-26852F5D51EB}"/>
              </a:ext>
            </a:extLst>
          </p:cNvPr>
          <p:cNvSpPr/>
          <p:nvPr/>
        </p:nvSpPr>
        <p:spPr>
          <a:xfrm>
            <a:off x="3113295" y="1814302"/>
            <a:ext cx="163902" cy="1543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37" name="Flussdiagramm: Grenzstelle 36">
            <a:extLst>
              <a:ext uri="{FF2B5EF4-FFF2-40B4-BE49-F238E27FC236}">
                <a16:creationId xmlns:a16="http://schemas.microsoft.com/office/drawing/2014/main" id="{B1DFF8D3-FA8E-416D-A6FA-69407EC3953D}"/>
              </a:ext>
            </a:extLst>
          </p:cNvPr>
          <p:cNvSpPr/>
          <p:nvPr/>
        </p:nvSpPr>
        <p:spPr>
          <a:xfrm rot="19161813">
            <a:off x="558076" y="1521782"/>
            <a:ext cx="343184" cy="140521"/>
          </a:xfrm>
          <a:prstGeom prst="flowChartTerminator">
            <a:avLst/>
          </a:prstGeom>
          <a:gradFill flip="none" rotWithShape="1">
            <a:gsLst>
              <a:gs pos="50000">
                <a:srgbClr val="C00000"/>
              </a:gs>
              <a:gs pos="49000">
                <a:schemeClr val="bg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C00000"/>
              </a:gs>
            </a:gsLst>
            <a:lin ang="0" scaled="1"/>
            <a:tileRect/>
          </a:gra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38" name="Flussdiagramm: Grenzstelle 37">
            <a:extLst>
              <a:ext uri="{FF2B5EF4-FFF2-40B4-BE49-F238E27FC236}">
                <a16:creationId xmlns:a16="http://schemas.microsoft.com/office/drawing/2014/main" id="{DB01B22E-B03F-4066-8D81-FFB879A6909D}"/>
              </a:ext>
            </a:extLst>
          </p:cNvPr>
          <p:cNvSpPr/>
          <p:nvPr/>
        </p:nvSpPr>
        <p:spPr>
          <a:xfrm rot="313522">
            <a:off x="986355" y="1601254"/>
            <a:ext cx="343184" cy="140521"/>
          </a:xfrm>
          <a:prstGeom prst="flowChartTerminator">
            <a:avLst/>
          </a:prstGeom>
          <a:gradFill flip="none" rotWithShape="1">
            <a:gsLst>
              <a:gs pos="50000">
                <a:schemeClr val="accent1">
                  <a:lumMod val="50000"/>
                </a:schemeClr>
              </a:gs>
              <a:gs pos="49000">
                <a:schemeClr val="bg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1"/>
            <a:tileRect/>
          </a:gra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39" name="Flussdiagramm: Grenzstelle 38">
            <a:extLst>
              <a:ext uri="{FF2B5EF4-FFF2-40B4-BE49-F238E27FC236}">
                <a16:creationId xmlns:a16="http://schemas.microsoft.com/office/drawing/2014/main" id="{BED3C14E-9C85-4293-AA45-FD5B1530134F}"/>
              </a:ext>
            </a:extLst>
          </p:cNvPr>
          <p:cNvSpPr/>
          <p:nvPr/>
        </p:nvSpPr>
        <p:spPr>
          <a:xfrm rot="2434345">
            <a:off x="734113" y="1862160"/>
            <a:ext cx="343184" cy="140521"/>
          </a:xfrm>
          <a:prstGeom prst="flowChartTerminator">
            <a:avLst/>
          </a:prstGeom>
          <a:gradFill flip="none" rotWithShape="1">
            <a:gsLst>
              <a:gs pos="50000">
                <a:schemeClr val="accent6">
                  <a:lumMod val="50000"/>
                </a:schemeClr>
              </a:gs>
              <a:gs pos="49000">
                <a:schemeClr val="bg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0" scaled="1"/>
            <a:tileRect/>
          </a:gra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40" name="Flussdiagramm: Grenzstelle 39">
            <a:extLst>
              <a:ext uri="{FF2B5EF4-FFF2-40B4-BE49-F238E27FC236}">
                <a16:creationId xmlns:a16="http://schemas.microsoft.com/office/drawing/2014/main" id="{F61B0BD8-57B8-4A54-9373-84077F9961EF}"/>
              </a:ext>
            </a:extLst>
          </p:cNvPr>
          <p:cNvSpPr/>
          <p:nvPr/>
        </p:nvSpPr>
        <p:spPr>
          <a:xfrm rot="21168098">
            <a:off x="1136203" y="1887832"/>
            <a:ext cx="343184" cy="140521"/>
          </a:xfrm>
          <a:prstGeom prst="flowChartTerminator">
            <a:avLst/>
          </a:prstGeom>
          <a:gradFill flip="none" rotWithShape="1">
            <a:gsLst>
              <a:gs pos="50000">
                <a:schemeClr val="accent2">
                  <a:lumMod val="50000"/>
                </a:schemeClr>
              </a:gs>
              <a:gs pos="49000">
                <a:schemeClr val="bg1"/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0" scaled="1"/>
            <a:tileRect/>
          </a:gra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F122C121-748A-45C3-AB44-86436081CA6A}"/>
              </a:ext>
            </a:extLst>
          </p:cNvPr>
          <p:cNvSpPr txBox="1"/>
          <p:nvPr/>
        </p:nvSpPr>
        <p:spPr>
          <a:xfrm>
            <a:off x="1373759" y="2009671"/>
            <a:ext cx="1221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noProof="1">
                <a:solidFill>
                  <a:srgbClr val="7530BD"/>
                </a:solidFill>
              </a:rPr>
              <a:t>CLL cells</a:t>
            </a:r>
          </a:p>
        </p:txBody>
      </p:sp>
      <p:sp>
        <p:nvSpPr>
          <p:cNvPr id="44" name="Halbbogen 43">
            <a:extLst>
              <a:ext uri="{FF2B5EF4-FFF2-40B4-BE49-F238E27FC236}">
                <a16:creationId xmlns:a16="http://schemas.microsoft.com/office/drawing/2014/main" id="{8D52AB7E-60ED-4BEC-BB25-E19728EA9833}"/>
              </a:ext>
            </a:extLst>
          </p:cNvPr>
          <p:cNvSpPr/>
          <p:nvPr/>
        </p:nvSpPr>
        <p:spPr>
          <a:xfrm>
            <a:off x="480801" y="282156"/>
            <a:ext cx="3170739" cy="2207636"/>
          </a:xfrm>
          <a:prstGeom prst="blockArc">
            <a:avLst>
              <a:gd name="adj1" fmla="val 11967465"/>
              <a:gd name="adj2" fmla="val 20362948"/>
              <a:gd name="adj3" fmla="val 101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>
              <a:solidFill>
                <a:schemeClr val="tx1"/>
              </a:solidFill>
            </a:endParaRPr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70AF210B-FF43-4C4E-82E8-BC05B34452B6}"/>
              </a:ext>
            </a:extLst>
          </p:cNvPr>
          <p:cNvSpPr/>
          <p:nvPr/>
        </p:nvSpPr>
        <p:spPr>
          <a:xfrm>
            <a:off x="2597130" y="1675660"/>
            <a:ext cx="163902" cy="15432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A4F6F146-F247-4CE7-966A-61266886E48C}"/>
              </a:ext>
            </a:extLst>
          </p:cNvPr>
          <p:cNvSpPr/>
          <p:nvPr/>
        </p:nvSpPr>
        <p:spPr>
          <a:xfrm>
            <a:off x="2718990" y="1931847"/>
            <a:ext cx="163902" cy="154329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47" name="Ellipse 46">
            <a:extLst>
              <a:ext uri="{FF2B5EF4-FFF2-40B4-BE49-F238E27FC236}">
                <a16:creationId xmlns:a16="http://schemas.microsoft.com/office/drawing/2014/main" id="{B0270EE2-9759-4627-A409-C961E938D04C}"/>
              </a:ext>
            </a:extLst>
          </p:cNvPr>
          <p:cNvSpPr/>
          <p:nvPr/>
        </p:nvSpPr>
        <p:spPr>
          <a:xfrm>
            <a:off x="2764802" y="1516500"/>
            <a:ext cx="163902" cy="1543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48" name="Ellipse 47">
            <a:extLst>
              <a:ext uri="{FF2B5EF4-FFF2-40B4-BE49-F238E27FC236}">
                <a16:creationId xmlns:a16="http://schemas.microsoft.com/office/drawing/2014/main" id="{9C4D12A3-59E2-4C5A-B171-7C933F639DFA}"/>
              </a:ext>
            </a:extLst>
          </p:cNvPr>
          <p:cNvSpPr/>
          <p:nvPr/>
        </p:nvSpPr>
        <p:spPr>
          <a:xfrm>
            <a:off x="2954375" y="1955292"/>
            <a:ext cx="163902" cy="154329"/>
          </a:xfrm>
          <a:prstGeom prst="ellipse">
            <a:avLst/>
          </a:prstGeom>
          <a:solidFill>
            <a:srgbClr val="FECD62"/>
          </a:solidFill>
          <a:ln>
            <a:solidFill>
              <a:srgbClr val="ECB5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1"/>
          </a:p>
        </p:txBody>
      </p:sp>
      <p:sp>
        <p:nvSpPr>
          <p:cNvPr id="49" name="Textfeld 48">
            <a:extLst>
              <a:ext uri="{FF2B5EF4-FFF2-40B4-BE49-F238E27FC236}">
                <a16:creationId xmlns:a16="http://schemas.microsoft.com/office/drawing/2014/main" id="{DDB70F29-B46F-4A6C-9313-7B370C739025}"/>
              </a:ext>
            </a:extLst>
          </p:cNvPr>
          <p:cNvSpPr txBox="1"/>
          <p:nvPr/>
        </p:nvSpPr>
        <p:spPr>
          <a:xfrm>
            <a:off x="466138" y="1033174"/>
            <a:ext cx="907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noProof="1">
                <a:solidFill>
                  <a:srgbClr val="C00000"/>
                </a:solidFill>
              </a:rPr>
              <a:t>Drugs</a:t>
            </a:r>
          </a:p>
        </p:txBody>
      </p:sp>
      <p:sp>
        <p:nvSpPr>
          <p:cNvPr id="50" name="Textfeld 49">
            <a:extLst>
              <a:ext uri="{FF2B5EF4-FFF2-40B4-BE49-F238E27FC236}">
                <a16:creationId xmlns:a16="http://schemas.microsoft.com/office/drawing/2014/main" id="{B448AEFE-EE10-46DA-B5F3-52C56BBB54BC}"/>
              </a:ext>
            </a:extLst>
          </p:cNvPr>
          <p:cNvSpPr txBox="1"/>
          <p:nvPr/>
        </p:nvSpPr>
        <p:spPr>
          <a:xfrm>
            <a:off x="2697665" y="1026179"/>
            <a:ext cx="1047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noProof="1">
                <a:solidFill>
                  <a:srgbClr val="7C7C7C"/>
                </a:solidFill>
              </a:rPr>
              <a:t>Stimuli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925AB263-99C5-499F-86D5-122E1AD5A35E}"/>
              </a:ext>
            </a:extLst>
          </p:cNvPr>
          <p:cNvSpPr txBox="1"/>
          <p:nvPr/>
        </p:nvSpPr>
        <p:spPr>
          <a:xfrm>
            <a:off x="886693" y="438654"/>
            <a:ext cx="22980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noProof="1"/>
              <a:t>Combinatorial screening</a:t>
            </a:r>
          </a:p>
        </p:txBody>
      </p:sp>
    </p:spTree>
    <p:extLst>
      <p:ext uri="{BB962C8B-B14F-4D97-AF65-F5344CB8AC3E}">
        <p14:creationId xmlns:p14="http://schemas.microsoft.com/office/powerpoint/2010/main" val="3809188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</Words>
  <Application>Microsoft Office PowerPoint</Application>
  <PresentationFormat>Benutzerdefiniert</PresentationFormat>
  <Paragraphs>17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Peter-Martin Bruch</dc:creator>
  <cp:lastModifiedBy>Peter-Martin Bruch</cp:lastModifiedBy>
  <cp:revision>5</cp:revision>
  <dcterms:created xsi:type="dcterms:W3CDTF">2022-04-06T12:10:00Z</dcterms:created>
  <dcterms:modified xsi:type="dcterms:W3CDTF">2022-04-14T16:39:29Z</dcterms:modified>
</cp:coreProperties>
</file>

<file path=docProps/thumbnail.jpeg>
</file>